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59"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mmi Pendrich" initials="SP" lastIdx="1" clrIdx="0">
    <p:extLst>
      <p:ext uri="{19B8F6BF-5375-455C-9EA6-DF929625EA0E}">
        <p15:presenceInfo xmlns:p15="http://schemas.microsoft.com/office/powerpoint/2012/main" userId="S-1-5-21-780907617-2733754125-3273626979-15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32" autoAdjust="0"/>
    <p:restoredTop sz="94660"/>
  </p:normalViewPr>
  <p:slideViewPr>
    <p:cSldViewPr snapToGrid="0">
      <p:cViewPr varScale="1">
        <p:scale>
          <a:sx n="111" d="100"/>
          <a:sy n="111"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fs-pec-dfs01\SiteData\Edenfield\Data\accounts\shared\2026\Gender%20Pay%20Gap\Gender%20Pay%20Gap%20Analysis%202025V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s-pec-dfs01\SiteData\Edenfield\Data\accounts\shared\2026\Gender%20Pay%20Gap\Gender%20Pay%20Gap%20Analysis%202025V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s-pec-dfs01\SiteData\Edenfield\Data\accounts\shared\2026\Gender%20Pay%20Gap\Gender%20Pay%20Gap%20Analysis%202025V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fs-pec-dfs01\SiteData\Edenfield\Data\accounts\shared\2026\Gender%20Pay%20Gap\Gender%20Pay%20Gap%20Analysis%202025V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fs-pec-dfs01\SiteData\Edenfield\Data\accounts\shared\2026\Gender%20Pay%20Gap\Gender%20Pay%20Gap%20Analysis%202025V1.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 Upper Quartile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dPt>
            <c:idx val="0"/>
            <c:bubble3D val="0"/>
            <c:spPr>
              <a:solidFill>
                <a:schemeClr val="bg1">
                  <a:lumMod val="65000"/>
                </a:schemeClr>
              </a:solidFill>
              <a:ln w="19050">
                <a:solidFill>
                  <a:schemeClr val="lt1"/>
                </a:solidFill>
              </a:ln>
              <a:effectLst/>
            </c:spPr>
            <c:extLst>
              <c:ext xmlns:c16="http://schemas.microsoft.com/office/drawing/2014/chart" uri="{C3380CC4-5D6E-409C-BE32-E72D297353CC}">
                <c16:uniqueId val="{00000001-063A-4A52-8D2F-95C658E714FD}"/>
              </c:ext>
            </c:extLst>
          </c:dPt>
          <c:dPt>
            <c:idx val="1"/>
            <c:bubble3D val="0"/>
            <c:spPr>
              <a:solidFill>
                <a:srgbClr val="00B050"/>
              </a:solidFill>
              <a:ln w="19050">
                <a:solidFill>
                  <a:schemeClr val="lt1"/>
                </a:solidFill>
              </a:ln>
              <a:effectLst/>
            </c:spPr>
            <c:extLst>
              <c:ext xmlns:c16="http://schemas.microsoft.com/office/drawing/2014/chart" uri="{C3380CC4-5D6E-409C-BE32-E72D297353CC}">
                <c16:uniqueId val="{00000003-063A-4A52-8D2F-95C658E714FD}"/>
              </c:ext>
            </c:extLst>
          </c:dPt>
          <c:dLbls>
            <c:dLbl>
              <c:idx val="0"/>
              <c:layout>
                <c:manualLayout>
                  <c:x val="0.16083002509062763"/>
                  <c:y val="-0.1161826232267665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63A-4A52-8D2F-95C658E714FD}"/>
                </c:ext>
              </c:extLst>
            </c:dLbl>
            <c:dLbl>
              <c:idx val="1"/>
              <c:layout>
                <c:manualLayout>
                  <c:x val="-0.20233454769466069"/>
                  <c:y val="8.298758801911894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63A-4A52-8D2F-95C658E714F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Graph!$A$10:$A$11</c:f>
              <c:strCache>
                <c:ptCount val="2"/>
                <c:pt idx="0">
                  <c:v>Female</c:v>
                </c:pt>
                <c:pt idx="1">
                  <c:v>Male</c:v>
                </c:pt>
              </c:strCache>
            </c:strRef>
          </c:cat>
          <c:val>
            <c:numRef>
              <c:f>Graph!$B$10:$B$11</c:f>
              <c:numCache>
                <c:formatCode>0%</c:formatCode>
                <c:ptCount val="2"/>
                <c:pt idx="0">
                  <c:v>0.20161290322580644</c:v>
                </c:pt>
                <c:pt idx="1">
                  <c:v>0.79838709677419351</c:v>
                </c:pt>
              </c:numCache>
            </c:numRef>
          </c:val>
          <c:extLst>
            <c:ext xmlns:c16="http://schemas.microsoft.com/office/drawing/2014/chart" uri="{C3380CC4-5D6E-409C-BE32-E72D297353CC}">
              <c16:uniqueId val="{00000004-063A-4A52-8D2F-95C658E714FD}"/>
            </c:ext>
          </c:extLst>
        </c:ser>
        <c:dLbls>
          <c:showLegendKey val="0"/>
          <c:showVal val="0"/>
          <c:showCatName val="1"/>
          <c:showSerName val="0"/>
          <c:showPercent val="1"/>
          <c:showBubbleSize val="0"/>
          <c:showLeaderLines val="1"/>
        </c:dLbls>
        <c:firstSliceAng val="0"/>
        <c:holeSize val="63"/>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 Upper Middle Quartile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dPt>
            <c:idx val="0"/>
            <c:bubble3D val="0"/>
            <c:spPr>
              <a:solidFill>
                <a:schemeClr val="bg1">
                  <a:lumMod val="65000"/>
                </a:schemeClr>
              </a:solidFill>
              <a:ln w="19050">
                <a:solidFill>
                  <a:schemeClr val="lt1"/>
                </a:solidFill>
              </a:ln>
              <a:effectLst/>
            </c:spPr>
            <c:extLst>
              <c:ext xmlns:c16="http://schemas.microsoft.com/office/drawing/2014/chart" uri="{C3380CC4-5D6E-409C-BE32-E72D297353CC}">
                <c16:uniqueId val="{00000001-A5A4-4C94-83E9-D16319B67AA5}"/>
              </c:ext>
            </c:extLst>
          </c:dPt>
          <c:dPt>
            <c:idx val="1"/>
            <c:bubble3D val="0"/>
            <c:spPr>
              <a:solidFill>
                <a:srgbClr val="00B050"/>
              </a:solidFill>
              <a:ln w="19050">
                <a:solidFill>
                  <a:schemeClr val="lt1"/>
                </a:solidFill>
              </a:ln>
              <a:effectLst/>
            </c:spPr>
            <c:extLst>
              <c:ext xmlns:c16="http://schemas.microsoft.com/office/drawing/2014/chart" uri="{C3380CC4-5D6E-409C-BE32-E72D297353CC}">
                <c16:uniqueId val="{00000003-A5A4-4C94-83E9-D16319B67AA5}"/>
              </c:ext>
            </c:extLst>
          </c:dPt>
          <c:dLbls>
            <c:dLbl>
              <c:idx val="0"/>
              <c:layout>
                <c:manualLayout>
                  <c:x val="0.16083002509062763"/>
                  <c:y val="-0.1161826232267665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A5A4-4C94-83E9-D16319B67AA5}"/>
                </c:ext>
              </c:extLst>
            </c:dLbl>
            <c:dLbl>
              <c:idx val="1"/>
              <c:layout>
                <c:manualLayout>
                  <c:x val="-0.20233454769466069"/>
                  <c:y val="8.298758801911894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5A4-4C94-83E9-D16319B67AA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Graph!$A$10:$A$11</c:f>
              <c:strCache>
                <c:ptCount val="2"/>
                <c:pt idx="0">
                  <c:v>Female</c:v>
                </c:pt>
                <c:pt idx="1">
                  <c:v>Male</c:v>
                </c:pt>
              </c:strCache>
            </c:strRef>
          </c:cat>
          <c:val>
            <c:numRef>
              <c:f>Graph!$C$10:$C$11</c:f>
              <c:numCache>
                <c:formatCode>0%</c:formatCode>
                <c:ptCount val="2"/>
                <c:pt idx="0">
                  <c:v>0.25600000000000001</c:v>
                </c:pt>
                <c:pt idx="1">
                  <c:v>0.74399999999999999</c:v>
                </c:pt>
              </c:numCache>
            </c:numRef>
          </c:val>
          <c:extLst>
            <c:ext xmlns:c16="http://schemas.microsoft.com/office/drawing/2014/chart" uri="{C3380CC4-5D6E-409C-BE32-E72D297353CC}">
              <c16:uniqueId val="{00000004-A5A4-4C94-83E9-D16319B67AA5}"/>
            </c:ext>
          </c:extLst>
        </c:ser>
        <c:dLbls>
          <c:showLegendKey val="0"/>
          <c:showVal val="0"/>
          <c:showCatName val="1"/>
          <c:showSerName val="0"/>
          <c:showPercent val="1"/>
          <c:showBubbleSize val="0"/>
          <c:showLeaderLines val="1"/>
        </c:dLbls>
        <c:firstSliceAng val="0"/>
        <c:holeSize val="63"/>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 Lower Middle Quartile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dPt>
            <c:idx val="0"/>
            <c:bubble3D val="0"/>
            <c:spPr>
              <a:solidFill>
                <a:schemeClr val="bg1">
                  <a:lumMod val="65000"/>
                </a:schemeClr>
              </a:solidFill>
              <a:ln w="19050">
                <a:solidFill>
                  <a:schemeClr val="lt1"/>
                </a:solidFill>
              </a:ln>
              <a:effectLst/>
            </c:spPr>
            <c:extLst>
              <c:ext xmlns:c16="http://schemas.microsoft.com/office/drawing/2014/chart" uri="{C3380CC4-5D6E-409C-BE32-E72D297353CC}">
                <c16:uniqueId val="{00000001-0F5F-4F7E-8A41-B801BCF8AAC0}"/>
              </c:ext>
            </c:extLst>
          </c:dPt>
          <c:dPt>
            <c:idx val="1"/>
            <c:bubble3D val="0"/>
            <c:spPr>
              <a:solidFill>
                <a:srgbClr val="00B050"/>
              </a:solidFill>
              <a:ln w="19050">
                <a:solidFill>
                  <a:schemeClr val="lt1"/>
                </a:solidFill>
              </a:ln>
              <a:effectLst/>
            </c:spPr>
            <c:extLst>
              <c:ext xmlns:c16="http://schemas.microsoft.com/office/drawing/2014/chart" uri="{C3380CC4-5D6E-409C-BE32-E72D297353CC}">
                <c16:uniqueId val="{00000003-0F5F-4F7E-8A41-B801BCF8AAC0}"/>
              </c:ext>
            </c:extLst>
          </c:dPt>
          <c:dLbls>
            <c:dLbl>
              <c:idx val="0"/>
              <c:layout>
                <c:manualLayout>
                  <c:x val="0.16083002509062763"/>
                  <c:y val="-0.1161826232267665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F5F-4F7E-8A41-B801BCF8AAC0}"/>
                </c:ext>
              </c:extLst>
            </c:dLbl>
            <c:dLbl>
              <c:idx val="1"/>
              <c:layout>
                <c:manualLayout>
                  <c:x val="-0.20233454769466069"/>
                  <c:y val="8.298758801911894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F5F-4F7E-8A41-B801BCF8AAC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Graph!$A$10:$A$11</c:f>
              <c:strCache>
                <c:ptCount val="2"/>
                <c:pt idx="0">
                  <c:v>Female</c:v>
                </c:pt>
                <c:pt idx="1">
                  <c:v>Male</c:v>
                </c:pt>
              </c:strCache>
            </c:strRef>
          </c:cat>
          <c:val>
            <c:numRef>
              <c:f>Graph!$D$10:$D$11</c:f>
              <c:numCache>
                <c:formatCode>0%</c:formatCode>
                <c:ptCount val="2"/>
                <c:pt idx="0">
                  <c:v>0.38709677419354838</c:v>
                </c:pt>
                <c:pt idx="1">
                  <c:v>0.61290322580645162</c:v>
                </c:pt>
              </c:numCache>
            </c:numRef>
          </c:val>
          <c:extLst>
            <c:ext xmlns:c16="http://schemas.microsoft.com/office/drawing/2014/chart" uri="{C3380CC4-5D6E-409C-BE32-E72D297353CC}">
              <c16:uniqueId val="{00000004-0F5F-4F7E-8A41-B801BCF8AAC0}"/>
            </c:ext>
          </c:extLst>
        </c:ser>
        <c:dLbls>
          <c:showLegendKey val="0"/>
          <c:showVal val="0"/>
          <c:showCatName val="1"/>
          <c:showSerName val="0"/>
          <c:showPercent val="1"/>
          <c:showBubbleSize val="0"/>
          <c:showLeaderLines val="1"/>
        </c:dLbls>
        <c:firstSliceAng val="0"/>
        <c:holeSize val="63"/>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 </a:t>
            </a:r>
            <a:r>
              <a:rPr lang="en-GB" baseline="0"/>
              <a:t> Lower </a:t>
            </a:r>
            <a:r>
              <a:rPr lang="en-GB"/>
              <a:t>Quartile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dPt>
            <c:idx val="0"/>
            <c:bubble3D val="0"/>
            <c:spPr>
              <a:solidFill>
                <a:schemeClr val="bg1">
                  <a:lumMod val="65000"/>
                </a:schemeClr>
              </a:solidFill>
              <a:ln w="19050">
                <a:solidFill>
                  <a:schemeClr val="lt1"/>
                </a:solidFill>
              </a:ln>
              <a:effectLst/>
            </c:spPr>
            <c:extLst>
              <c:ext xmlns:c16="http://schemas.microsoft.com/office/drawing/2014/chart" uri="{C3380CC4-5D6E-409C-BE32-E72D297353CC}">
                <c16:uniqueId val="{00000001-4318-4C58-9C0E-1FC6202A967B}"/>
              </c:ext>
            </c:extLst>
          </c:dPt>
          <c:dPt>
            <c:idx val="1"/>
            <c:bubble3D val="0"/>
            <c:spPr>
              <a:solidFill>
                <a:srgbClr val="00B050"/>
              </a:solidFill>
              <a:ln w="19050">
                <a:solidFill>
                  <a:schemeClr val="lt1"/>
                </a:solidFill>
              </a:ln>
              <a:effectLst/>
            </c:spPr>
            <c:extLst>
              <c:ext xmlns:c16="http://schemas.microsoft.com/office/drawing/2014/chart" uri="{C3380CC4-5D6E-409C-BE32-E72D297353CC}">
                <c16:uniqueId val="{00000003-4318-4C58-9C0E-1FC6202A967B}"/>
              </c:ext>
            </c:extLst>
          </c:dPt>
          <c:dLbls>
            <c:dLbl>
              <c:idx val="0"/>
              <c:layout>
                <c:manualLayout>
                  <c:x val="0.16083002509062763"/>
                  <c:y val="-0.1161826232267665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318-4C58-9C0E-1FC6202A967B}"/>
                </c:ext>
              </c:extLst>
            </c:dLbl>
            <c:dLbl>
              <c:idx val="1"/>
              <c:layout>
                <c:manualLayout>
                  <c:x val="-0.20233454769466069"/>
                  <c:y val="8.298758801911894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4318-4C58-9C0E-1FC6202A967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Graph!$A$10:$A$11</c:f>
              <c:strCache>
                <c:ptCount val="2"/>
                <c:pt idx="0">
                  <c:v>Female</c:v>
                </c:pt>
                <c:pt idx="1">
                  <c:v>Male</c:v>
                </c:pt>
              </c:strCache>
            </c:strRef>
          </c:cat>
          <c:val>
            <c:numRef>
              <c:f>Graph!$E$10:$E$11</c:f>
              <c:numCache>
                <c:formatCode>0%</c:formatCode>
                <c:ptCount val="2"/>
                <c:pt idx="0">
                  <c:v>0.33064516129032256</c:v>
                </c:pt>
                <c:pt idx="1">
                  <c:v>0.66935483870967738</c:v>
                </c:pt>
              </c:numCache>
            </c:numRef>
          </c:val>
          <c:extLst>
            <c:ext xmlns:c16="http://schemas.microsoft.com/office/drawing/2014/chart" uri="{C3380CC4-5D6E-409C-BE32-E72D297353CC}">
              <c16:uniqueId val="{00000004-4318-4C58-9C0E-1FC6202A967B}"/>
            </c:ext>
          </c:extLst>
        </c:ser>
        <c:dLbls>
          <c:showLegendKey val="0"/>
          <c:showVal val="0"/>
          <c:showCatName val="1"/>
          <c:showSerName val="0"/>
          <c:showPercent val="1"/>
          <c:showBubbleSize val="0"/>
          <c:showLeaderLines val="1"/>
        </c:dLbls>
        <c:firstSliceAng val="0"/>
        <c:holeSize val="63"/>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Graph!$B$31</c:f>
              <c:strCache>
                <c:ptCount val="1"/>
                <c:pt idx="0">
                  <c:v>Male </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Graph!$A$32:$A$37</c:f>
              <c:strCache>
                <c:ptCount val="6"/>
                <c:pt idx="0">
                  <c:v>Head Office</c:v>
                </c:pt>
                <c:pt idx="1">
                  <c:v>Site Management </c:v>
                </c:pt>
                <c:pt idx="2">
                  <c:v>Sales &amp; Service</c:v>
                </c:pt>
                <c:pt idx="3">
                  <c:v>Engineering</c:v>
                </c:pt>
                <c:pt idx="4">
                  <c:v>Transport</c:v>
                </c:pt>
                <c:pt idx="5">
                  <c:v>Production </c:v>
                </c:pt>
              </c:strCache>
            </c:strRef>
          </c:cat>
          <c:val>
            <c:numRef>
              <c:f>Graph!$B$32:$B$37</c:f>
              <c:numCache>
                <c:formatCode>0%</c:formatCode>
                <c:ptCount val="6"/>
                <c:pt idx="0">
                  <c:v>0.55555555555555558</c:v>
                </c:pt>
                <c:pt idx="1">
                  <c:v>0.48484848484848486</c:v>
                </c:pt>
                <c:pt idx="2">
                  <c:v>0.46153846153846156</c:v>
                </c:pt>
                <c:pt idx="3">
                  <c:v>1</c:v>
                </c:pt>
                <c:pt idx="4">
                  <c:v>0.97115384615384615</c:v>
                </c:pt>
                <c:pt idx="5">
                  <c:v>0.63888888888888884</c:v>
                </c:pt>
              </c:numCache>
            </c:numRef>
          </c:val>
          <c:extLst>
            <c:ext xmlns:c16="http://schemas.microsoft.com/office/drawing/2014/chart" uri="{C3380CC4-5D6E-409C-BE32-E72D297353CC}">
              <c16:uniqueId val="{00000000-9D03-478A-B4D6-B41A67C59F8F}"/>
            </c:ext>
          </c:extLst>
        </c:ser>
        <c:ser>
          <c:idx val="1"/>
          <c:order val="1"/>
          <c:tx>
            <c:strRef>
              <c:f>Graph!$C$31</c:f>
              <c:strCache>
                <c:ptCount val="1"/>
                <c:pt idx="0">
                  <c:v>Female</c:v>
                </c:pt>
              </c:strCache>
            </c:strRef>
          </c:tx>
          <c:spPr>
            <a:solidFill>
              <a:schemeClr val="bg1">
                <a:lumMod val="65000"/>
              </a:schemeClr>
            </a:solidFill>
            <a:ln>
              <a:noFill/>
            </a:ln>
            <a:effectLst/>
          </c:spPr>
          <c:invertIfNegative val="0"/>
          <c:dLbls>
            <c:dLbl>
              <c:idx val="3"/>
              <c:delete val="1"/>
              <c:extLst>
                <c:ext xmlns:c15="http://schemas.microsoft.com/office/drawing/2012/chart" uri="{CE6537A1-D6FC-4f65-9D91-7224C49458BB}"/>
                <c:ext xmlns:c16="http://schemas.microsoft.com/office/drawing/2014/chart" uri="{C3380CC4-5D6E-409C-BE32-E72D297353CC}">
                  <c16:uniqueId val="{00000001-9D03-478A-B4D6-B41A67C59F8F}"/>
                </c:ext>
              </c:extLst>
            </c:dLbl>
            <c:dLbl>
              <c:idx val="4"/>
              <c:delete val="1"/>
              <c:extLst>
                <c:ext xmlns:c15="http://schemas.microsoft.com/office/drawing/2012/chart" uri="{CE6537A1-D6FC-4f65-9D91-7224C49458BB}"/>
                <c:ext xmlns:c16="http://schemas.microsoft.com/office/drawing/2014/chart" uri="{C3380CC4-5D6E-409C-BE32-E72D297353CC}">
                  <c16:uniqueId val="{00000002-9D03-478A-B4D6-B41A67C59F8F}"/>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Graph!$A$32:$A$37</c:f>
              <c:strCache>
                <c:ptCount val="6"/>
                <c:pt idx="0">
                  <c:v>Head Office</c:v>
                </c:pt>
                <c:pt idx="1">
                  <c:v>Site Management </c:v>
                </c:pt>
                <c:pt idx="2">
                  <c:v>Sales &amp; Service</c:v>
                </c:pt>
                <c:pt idx="3">
                  <c:v>Engineering</c:v>
                </c:pt>
                <c:pt idx="4">
                  <c:v>Transport</c:v>
                </c:pt>
                <c:pt idx="5">
                  <c:v>Production </c:v>
                </c:pt>
              </c:strCache>
            </c:strRef>
          </c:cat>
          <c:val>
            <c:numRef>
              <c:f>Graph!$C$32:$C$37</c:f>
              <c:numCache>
                <c:formatCode>0%</c:formatCode>
                <c:ptCount val="6"/>
                <c:pt idx="0">
                  <c:v>0.44444444444444442</c:v>
                </c:pt>
                <c:pt idx="1">
                  <c:v>0.51515151515151514</c:v>
                </c:pt>
                <c:pt idx="2">
                  <c:v>0.53846153846153844</c:v>
                </c:pt>
                <c:pt idx="3">
                  <c:v>0</c:v>
                </c:pt>
                <c:pt idx="4">
                  <c:v>2.8846153846153848E-2</c:v>
                </c:pt>
                <c:pt idx="5">
                  <c:v>0.3611111111111111</c:v>
                </c:pt>
              </c:numCache>
            </c:numRef>
          </c:val>
          <c:extLst>
            <c:ext xmlns:c16="http://schemas.microsoft.com/office/drawing/2014/chart" uri="{C3380CC4-5D6E-409C-BE32-E72D297353CC}">
              <c16:uniqueId val="{00000003-9D03-478A-B4D6-B41A67C59F8F}"/>
            </c:ext>
          </c:extLst>
        </c:ser>
        <c:dLbls>
          <c:showLegendKey val="0"/>
          <c:showVal val="0"/>
          <c:showCatName val="0"/>
          <c:showSerName val="0"/>
          <c:showPercent val="0"/>
          <c:showBubbleSize val="0"/>
        </c:dLbls>
        <c:gapWidth val="117"/>
        <c:overlap val="100"/>
        <c:axId val="541348520"/>
        <c:axId val="541350872"/>
      </c:barChart>
      <c:catAx>
        <c:axId val="541348520"/>
        <c:scaling>
          <c:orientation val="minMax"/>
        </c:scaling>
        <c:delete val="0"/>
        <c:axPos val="b"/>
        <c:numFmt formatCode="General" sourceLinked="1"/>
        <c:majorTickMark val="none"/>
        <c:minorTickMark val="none"/>
        <c:tickLblPos val="nextTo"/>
        <c:spPr>
          <a:noFill/>
          <a:ln w="9525" cap="flat" cmpd="sng" algn="ctr">
            <a:noFill/>
            <a:round/>
          </a:ln>
          <a:effectLst/>
        </c:spPr>
        <c:txPr>
          <a:bodyPr rot="-45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1350872"/>
        <c:crossesAt val="0"/>
        <c:auto val="1"/>
        <c:lblAlgn val="ctr"/>
        <c:lblOffset val="100"/>
        <c:noMultiLvlLbl val="0"/>
      </c:catAx>
      <c:valAx>
        <c:axId val="5413508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1348520"/>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66B4756-9FA2-499E-BC69-E5E644826382}" type="datetimeFigureOut">
              <a:rPr lang="en-GB" smtClean="0"/>
              <a:t>03/04/2026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2416194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B4756-9FA2-499E-BC69-E5E644826382}" type="datetimeFigureOut">
              <a:rPr lang="en-GB" smtClean="0"/>
              <a:t>03/04/2026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2643434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B4756-9FA2-499E-BC69-E5E644826382}" type="datetimeFigureOut">
              <a:rPr lang="en-GB" smtClean="0"/>
              <a:t>03/04/2026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3459807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B4756-9FA2-499E-BC69-E5E644826382}" type="datetimeFigureOut">
              <a:rPr lang="en-GB" smtClean="0"/>
              <a:t>03/04/2026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164013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6B4756-9FA2-499E-BC69-E5E644826382}" type="datetimeFigureOut">
              <a:rPr lang="en-GB" smtClean="0"/>
              <a:t>03/04/2026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3400778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66B4756-9FA2-499E-BC69-E5E644826382}" type="datetimeFigureOut">
              <a:rPr lang="en-GB" smtClean="0"/>
              <a:t>03/04/2026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1420880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66B4756-9FA2-499E-BC69-E5E644826382}" type="datetimeFigureOut">
              <a:rPr lang="en-GB" smtClean="0"/>
              <a:t>03/04/2026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280497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66B4756-9FA2-499E-BC69-E5E644826382}" type="datetimeFigureOut">
              <a:rPr lang="en-GB" smtClean="0"/>
              <a:t>03/04/2026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334368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B4756-9FA2-499E-BC69-E5E644826382}" type="datetimeFigureOut">
              <a:rPr lang="en-GB" smtClean="0"/>
              <a:t>03/04/2026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2110086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6B4756-9FA2-499E-BC69-E5E644826382}" type="datetimeFigureOut">
              <a:rPr lang="en-GB" smtClean="0"/>
              <a:t>03/04/2026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2943221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6B4756-9FA2-499E-BC69-E5E644826382}" type="datetimeFigureOut">
              <a:rPr lang="en-GB" smtClean="0"/>
              <a:t>03/04/2026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0F530E-1BAF-4192-A745-7577025AE25C}" type="slidenum">
              <a:rPr lang="en-GB" smtClean="0"/>
              <a:t>‹#›</a:t>
            </a:fld>
            <a:endParaRPr lang="en-GB"/>
          </a:p>
        </p:txBody>
      </p:sp>
    </p:spTree>
    <p:extLst>
      <p:ext uri="{BB962C8B-B14F-4D97-AF65-F5344CB8AC3E}">
        <p14:creationId xmlns:p14="http://schemas.microsoft.com/office/powerpoint/2010/main" val="3097359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B4756-9FA2-499E-BC69-E5E644826382}" type="datetimeFigureOut">
              <a:rPr lang="en-GB" smtClean="0"/>
              <a:t>03/04/2026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0F530E-1BAF-4192-A745-7577025AE25C}" type="slidenum">
              <a:rPr lang="en-GB" smtClean="0"/>
              <a:t>‹#›</a:t>
            </a:fld>
            <a:endParaRPr lang="en-GB"/>
          </a:p>
        </p:txBody>
      </p:sp>
    </p:spTree>
    <p:extLst>
      <p:ext uri="{BB962C8B-B14F-4D97-AF65-F5344CB8AC3E}">
        <p14:creationId xmlns:p14="http://schemas.microsoft.com/office/powerpoint/2010/main" val="2302683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1155" y="1513422"/>
            <a:ext cx="9144000" cy="3534304"/>
          </a:xfrm>
        </p:spPr>
        <p:txBody>
          <a:bodyPr>
            <a:normAutofit/>
          </a:bodyPr>
          <a:lstStyle/>
          <a:p>
            <a:r>
              <a:rPr lang="en-GB" sz="4400" b="1" dirty="0"/>
              <a:t>Fishers Services Limited</a:t>
            </a:r>
            <a:br>
              <a:rPr lang="en-GB" sz="4400" b="1" dirty="0"/>
            </a:br>
            <a:r>
              <a:rPr lang="en-GB" sz="4400" b="1" dirty="0"/>
              <a:t>UK Gender Pay Gap  </a:t>
            </a:r>
            <a:br>
              <a:rPr lang="en-GB" sz="4400" b="1" dirty="0"/>
            </a:br>
            <a:r>
              <a:rPr lang="en-GB" sz="4400" b="1" dirty="0"/>
              <a:t>Report 2025</a:t>
            </a:r>
            <a:endParaRPr lang="en-GB" sz="44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28681" y="1122363"/>
            <a:ext cx="2532949" cy="782118"/>
          </a:xfrm>
          <a:prstGeom prst="rect">
            <a:avLst/>
          </a:prstGeom>
        </p:spPr>
      </p:pic>
    </p:spTree>
    <p:extLst>
      <p:ext uri="{BB962C8B-B14F-4D97-AF65-F5344CB8AC3E}">
        <p14:creationId xmlns:p14="http://schemas.microsoft.com/office/powerpoint/2010/main" val="3852214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712200" cy="1325563"/>
          </a:xfrm>
        </p:spPr>
        <p:txBody>
          <a:bodyPr>
            <a:normAutofit/>
          </a:bodyPr>
          <a:lstStyle/>
          <a:p>
            <a:r>
              <a:rPr lang="en-GB" sz="3600" b="1" dirty="0"/>
              <a:t>Gender Pay Gap in Hourly rate</a:t>
            </a:r>
          </a:p>
        </p:txBody>
      </p:sp>
      <p:sp>
        <p:nvSpPr>
          <p:cNvPr id="20" name="Content Placeholder 19"/>
          <p:cNvSpPr>
            <a:spLocks noGrp="1"/>
          </p:cNvSpPr>
          <p:nvPr>
            <p:ph idx="1"/>
          </p:nvPr>
        </p:nvSpPr>
        <p:spPr>
          <a:xfrm>
            <a:off x="838200" y="1785816"/>
            <a:ext cx="10515600" cy="4591444"/>
          </a:xfrm>
        </p:spPr>
        <p:txBody>
          <a:bodyPr>
            <a:normAutofit/>
          </a:bodyPr>
          <a:lstStyle/>
          <a:p>
            <a:pPr marL="0" indent="0" algn="just">
              <a:buNone/>
            </a:pPr>
            <a:r>
              <a:rPr lang="en-GB" sz="1600" dirty="0">
                <a:solidFill>
                  <a:prstClr val="black"/>
                </a:solidFill>
              </a:rPr>
              <a:t>As part of the Equality Act 2010 (Gender Pay Gap Information) Regulations 2017, Fishers are required to report on specific figures on the Gender Pay Gap as the organisation has more than 250 employees. The gender pay gap is calculated as being the difference between the average earnings of men and women, expressed relative to men’s earnings. Figures are calculated using a specific reference date each year, known as the Snap-shot date. The data for calculating the hourly rate pay gap and quartile analysis in this report is taken from the pay period snap-shot date of 5 April 2025.</a:t>
            </a:r>
          </a:p>
          <a:p>
            <a:pPr marL="0" lvl="0" indent="0">
              <a:buNone/>
            </a:pPr>
            <a:endParaRPr lang="en-GB" sz="1050" dirty="0">
              <a:solidFill>
                <a:prstClr val="black"/>
              </a:solidFill>
            </a:endParaRPr>
          </a:p>
          <a:p>
            <a:pPr marL="0" lvl="0" indent="0">
              <a:buNone/>
            </a:pPr>
            <a:r>
              <a:rPr lang="en-GB" sz="1800" dirty="0">
                <a:solidFill>
                  <a:prstClr val="black"/>
                </a:solidFill>
              </a:rPr>
              <a:t>Hourly Pay Rate </a:t>
            </a:r>
          </a:p>
          <a:p>
            <a:pPr marL="0" lvl="0" indent="0">
              <a:buNone/>
            </a:pPr>
            <a:r>
              <a:rPr lang="en-GB" b="1" dirty="0">
                <a:solidFill>
                  <a:srgbClr val="00B050"/>
                </a:solidFill>
              </a:rPr>
              <a:t>4.18%</a:t>
            </a:r>
            <a:r>
              <a:rPr lang="en-GB" sz="2400" b="1" dirty="0">
                <a:solidFill>
                  <a:prstClr val="black"/>
                </a:solidFill>
              </a:rPr>
              <a:t> </a:t>
            </a:r>
            <a:r>
              <a:rPr lang="en-GB" sz="1600" dirty="0">
                <a:solidFill>
                  <a:prstClr val="black"/>
                </a:solidFill>
              </a:rPr>
              <a:t>Lower</a:t>
            </a:r>
            <a:r>
              <a:rPr lang="en-GB" sz="2400" dirty="0">
                <a:solidFill>
                  <a:prstClr val="black"/>
                </a:solidFill>
              </a:rPr>
              <a:t>		</a:t>
            </a:r>
            <a:r>
              <a:rPr lang="en-GB" sz="2400" b="1" dirty="0">
                <a:solidFill>
                  <a:srgbClr val="00B050"/>
                </a:solidFill>
              </a:rPr>
              <a:t>2.1</a:t>
            </a:r>
            <a:r>
              <a:rPr lang="en-GB" b="1" dirty="0">
                <a:solidFill>
                  <a:srgbClr val="00B050"/>
                </a:solidFill>
              </a:rPr>
              <a:t>%</a:t>
            </a:r>
            <a:r>
              <a:rPr lang="en-GB" sz="2400" dirty="0">
                <a:solidFill>
                  <a:prstClr val="black"/>
                </a:solidFill>
              </a:rPr>
              <a:t> </a:t>
            </a:r>
            <a:r>
              <a:rPr lang="en-GB" sz="1600" dirty="0">
                <a:solidFill>
                  <a:prstClr val="black"/>
                </a:solidFill>
              </a:rPr>
              <a:t>Lower</a:t>
            </a:r>
            <a:r>
              <a:rPr lang="en-GB" sz="2400" dirty="0">
                <a:solidFill>
                  <a:prstClr val="black"/>
                </a:solidFill>
              </a:rPr>
              <a:t> </a:t>
            </a:r>
          </a:p>
          <a:p>
            <a:pPr marL="0" lvl="0" indent="0">
              <a:buNone/>
            </a:pPr>
            <a:r>
              <a:rPr lang="en-GB" sz="1600" dirty="0">
                <a:solidFill>
                  <a:prstClr val="black"/>
                </a:solidFill>
              </a:rPr>
              <a:t>(mean) 			(median) </a:t>
            </a:r>
          </a:p>
          <a:p>
            <a:pPr marL="0" lvl="0" indent="0">
              <a:buNone/>
            </a:pPr>
            <a:endParaRPr lang="en-US" sz="1600" b="1" dirty="0">
              <a:solidFill>
                <a:prstClr val="black"/>
              </a:solidFill>
            </a:endParaRPr>
          </a:p>
          <a:p>
            <a:pPr marL="0" lvl="0" indent="0">
              <a:buNone/>
            </a:pPr>
            <a:endParaRPr lang="en-GB" sz="1600" dirty="0">
              <a:solidFill>
                <a:prstClr val="black"/>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02867" y="365125"/>
            <a:ext cx="1750933" cy="540649"/>
          </a:xfrm>
          <a:prstGeom prst="rect">
            <a:avLst/>
          </a:prstGeom>
        </p:spPr>
      </p:pic>
    </p:spTree>
    <p:extLst>
      <p:ext uri="{BB962C8B-B14F-4D97-AF65-F5344CB8AC3E}">
        <p14:creationId xmlns:p14="http://schemas.microsoft.com/office/powerpoint/2010/main" val="3296296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712200" cy="1325563"/>
          </a:xfrm>
        </p:spPr>
        <p:txBody>
          <a:bodyPr>
            <a:normAutofit/>
          </a:bodyPr>
          <a:lstStyle/>
          <a:p>
            <a:r>
              <a:rPr lang="en-GB" sz="3600" b="1" dirty="0"/>
              <a:t>Distribution of Employees Across Pay Quartiles</a:t>
            </a:r>
          </a:p>
        </p:txBody>
      </p:sp>
      <p:sp>
        <p:nvSpPr>
          <p:cNvPr id="9" name="TextBox 8"/>
          <p:cNvSpPr txBox="1"/>
          <p:nvPr/>
        </p:nvSpPr>
        <p:spPr>
          <a:xfrm>
            <a:off x="1129771" y="4913462"/>
            <a:ext cx="9622370" cy="1077218"/>
          </a:xfrm>
          <a:prstGeom prst="rect">
            <a:avLst/>
          </a:prstGeom>
          <a:noFill/>
        </p:spPr>
        <p:txBody>
          <a:bodyPr wrap="square" rtlCol="0">
            <a:spAutoFit/>
          </a:bodyPr>
          <a:lstStyle/>
          <a:p>
            <a:pPr algn="just"/>
            <a:r>
              <a:rPr lang="en-GB" sz="1600" dirty="0"/>
              <a:t>The charts above show the distribution of gender over the four quartiles on the company, split by pay grade.</a:t>
            </a:r>
          </a:p>
          <a:p>
            <a:pPr algn="just"/>
            <a:endParaRPr lang="en-GB" sz="1600" dirty="0"/>
          </a:p>
          <a:p>
            <a:pPr algn="just"/>
            <a:r>
              <a:rPr lang="en-GB" sz="1600" dirty="0"/>
              <a:t>The lower proportion of females in the upper quartile is predominantly due to a dominance of male employees in Engineering and HGV Driver roles.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5138" y="365125"/>
            <a:ext cx="1750933" cy="540649"/>
          </a:xfrm>
          <a:prstGeom prst="rect">
            <a:avLst/>
          </a:prstGeom>
        </p:spPr>
      </p:pic>
      <p:graphicFrame>
        <p:nvGraphicFramePr>
          <p:cNvPr id="3" name="Chart 2">
            <a:extLst>
              <a:ext uri="{FF2B5EF4-FFF2-40B4-BE49-F238E27FC236}">
                <a16:creationId xmlns:a16="http://schemas.microsoft.com/office/drawing/2014/main" id="{00000000-0008-0000-0200-000002000000}"/>
              </a:ext>
            </a:extLst>
          </p:cNvPr>
          <p:cNvGraphicFramePr>
            <a:graphicFrameLocks/>
          </p:cNvGraphicFramePr>
          <p:nvPr>
            <p:extLst>
              <p:ext uri="{D42A27DB-BD31-4B8C-83A1-F6EECF244321}">
                <p14:modId xmlns:p14="http://schemas.microsoft.com/office/powerpoint/2010/main" val="1343028448"/>
              </p:ext>
            </p:extLst>
          </p:nvPr>
        </p:nvGraphicFramePr>
        <p:xfrm>
          <a:off x="1129771" y="2292804"/>
          <a:ext cx="2447926" cy="22955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00000000-0008-0000-0200-000007000000}"/>
              </a:ext>
            </a:extLst>
          </p:cNvPr>
          <p:cNvGraphicFramePr>
            <a:graphicFrameLocks/>
          </p:cNvGraphicFramePr>
          <p:nvPr>
            <p:extLst>
              <p:ext uri="{D42A27DB-BD31-4B8C-83A1-F6EECF244321}">
                <p14:modId xmlns:p14="http://schemas.microsoft.com/office/powerpoint/2010/main" val="1366321260"/>
              </p:ext>
            </p:extLst>
          </p:nvPr>
        </p:nvGraphicFramePr>
        <p:xfrm>
          <a:off x="3464073" y="2292804"/>
          <a:ext cx="2447926" cy="229552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Chart 4">
            <a:extLst>
              <a:ext uri="{FF2B5EF4-FFF2-40B4-BE49-F238E27FC236}">
                <a16:creationId xmlns:a16="http://schemas.microsoft.com/office/drawing/2014/main" id="{00000000-0008-0000-0200-000006000000}"/>
              </a:ext>
            </a:extLst>
          </p:cNvPr>
          <p:cNvGraphicFramePr>
            <a:graphicFrameLocks/>
          </p:cNvGraphicFramePr>
          <p:nvPr>
            <p:extLst>
              <p:ext uri="{D42A27DB-BD31-4B8C-83A1-F6EECF244321}">
                <p14:modId xmlns:p14="http://schemas.microsoft.com/office/powerpoint/2010/main" val="3818630419"/>
              </p:ext>
            </p:extLst>
          </p:nvPr>
        </p:nvGraphicFramePr>
        <p:xfrm>
          <a:off x="5798375" y="2292804"/>
          <a:ext cx="2447926" cy="229552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 name="Chart 5">
            <a:extLst>
              <a:ext uri="{FF2B5EF4-FFF2-40B4-BE49-F238E27FC236}">
                <a16:creationId xmlns:a16="http://schemas.microsoft.com/office/drawing/2014/main" id="{00000000-0008-0000-0200-000005000000}"/>
              </a:ext>
            </a:extLst>
          </p:cNvPr>
          <p:cNvGraphicFramePr>
            <a:graphicFrameLocks/>
          </p:cNvGraphicFramePr>
          <p:nvPr>
            <p:extLst>
              <p:ext uri="{D42A27DB-BD31-4B8C-83A1-F6EECF244321}">
                <p14:modId xmlns:p14="http://schemas.microsoft.com/office/powerpoint/2010/main" val="1632795359"/>
              </p:ext>
            </p:extLst>
          </p:nvPr>
        </p:nvGraphicFramePr>
        <p:xfrm>
          <a:off x="8132678" y="2292804"/>
          <a:ext cx="2447926" cy="2295524"/>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648747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712200" cy="1325563"/>
          </a:xfrm>
        </p:spPr>
        <p:txBody>
          <a:bodyPr>
            <a:normAutofit/>
          </a:bodyPr>
          <a:lstStyle/>
          <a:p>
            <a:r>
              <a:rPr lang="en-GB" sz="3600" b="1" dirty="0"/>
              <a:t>Bonus Pay</a:t>
            </a:r>
          </a:p>
        </p:txBody>
      </p:sp>
      <p:sp>
        <p:nvSpPr>
          <p:cNvPr id="3" name="Content Placeholder 2"/>
          <p:cNvSpPr>
            <a:spLocks noGrp="1"/>
          </p:cNvSpPr>
          <p:nvPr>
            <p:ph idx="1"/>
          </p:nvPr>
        </p:nvSpPr>
        <p:spPr>
          <a:xfrm>
            <a:off x="838200" y="1690688"/>
            <a:ext cx="10515600" cy="4351338"/>
          </a:xfrm>
        </p:spPr>
        <p:txBody>
          <a:bodyPr>
            <a:normAutofit/>
          </a:bodyPr>
          <a:lstStyle/>
          <a:p>
            <a:pPr marL="0" indent="0">
              <a:buNone/>
            </a:pPr>
            <a:r>
              <a:rPr lang="en-GB" sz="1600" dirty="0"/>
              <a:t>Women’s bonus pay is </a:t>
            </a:r>
          </a:p>
          <a:p>
            <a:pPr marL="0" indent="0">
              <a:buNone/>
            </a:pPr>
            <a:endParaRPr lang="en-GB" sz="1000" dirty="0"/>
          </a:p>
          <a:p>
            <a:pPr marL="0" indent="0">
              <a:buNone/>
            </a:pPr>
            <a:r>
              <a:rPr lang="en-GB" b="1" dirty="0">
                <a:solidFill>
                  <a:srgbClr val="00B050"/>
                </a:solidFill>
              </a:rPr>
              <a:t>34.7%</a:t>
            </a:r>
            <a:r>
              <a:rPr lang="en-GB" sz="2400" b="1" dirty="0"/>
              <a:t> </a:t>
            </a:r>
            <a:r>
              <a:rPr lang="en-GB" sz="1600" dirty="0"/>
              <a:t>Higher</a:t>
            </a:r>
            <a:r>
              <a:rPr lang="en-GB" sz="2400" dirty="0"/>
              <a:t>		</a:t>
            </a:r>
            <a:r>
              <a:rPr lang="en-GB" sz="2400" b="1" dirty="0">
                <a:solidFill>
                  <a:srgbClr val="00B050"/>
                </a:solidFill>
              </a:rPr>
              <a:t>41.41</a:t>
            </a:r>
            <a:r>
              <a:rPr lang="en-GB" b="1" dirty="0">
                <a:solidFill>
                  <a:srgbClr val="00B050"/>
                </a:solidFill>
              </a:rPr>
              <a:t>%</a:t>
            </a:r>
            <a:r>
              <a:rPr lang="en-GB" sz="2400" dirty="0"/>
              <a:t> </a:t>
            </a:r>
            <a:r>
              <a:rPr lang="en-GB" sz="1600" dirty="0"/>
              <a:t>Higher</a:t>
            </a:r>
            <a:r>
              <a:rPr lang="en-GB" sz="2400" dirty="0"/>
              <a:t> </a:t>
            </a:r>
          </a:p>
          <a:p>
            <a:pPr marL="0" indent="0">
              <a:buNone/>
            </a:pPr>
            <a:r>
              <a:rPr lang="en-GB" sz="1600" dirty="0"/>
              <a:t>(mean) 			(median) </a:t>
            </a:r>
          </a:p>
          <a:p>
            <a:pPr marL="0" indent="0">
              <a:buNone/>
            </a:pPr>
            <a:endParaRPr lang="en-GB" sz="1000" dirty="0"/>
          </a:p>
          <a:p>
            <a:pPr marL="0" indent="0">
              <a:buNone/>
            </a:pPr>
            <a:r>
              <a:rPr lang="en-GB" sz="1600" dirty="0"/>
              <a:t>With the proportion of those receiving bonuses as followed:</a:t>
            </a:r>
          </a:p>
          <a:p>
            <a:pPr marL="0" indent="0">
              <a:buNone/>
            </a:pPr>
            <a:endParaRPr lang="en-GB" sz="1000" dirty="0"/>
          </a:p>
          <a:p>
            <a:pPr marL="0" indent="0">
              <a:buNone/>
            </a:pPr>
            <a:r>
              <a:rPr lang="en-GB" b="1" dirty="0">
                <a:solidFill>
                  <a:srgbClr val="00B050"/>
                </a:solidFill>
              </a:rPr>
              <a:t>2.05%</a:t>
            </a:r>
            <a:r>
              <a:rPr lang="en-GB" sz="2400" dirty="0"/>
              <a:t> </a:t>
            </a:r>
            <a:r>
              <a:rPr lang="en-GB" sz="1600" dirty="0"/>
              <a:t>of Women</a:t>
            </a:r>
            <a:r>
              <a:rPr lang="en-GB" sz="2400" dirty="0"/>
              <a:t>	</a:t>
            </a:r>
            <a:r>
              <a:rPr lang="en-GB" b="1" dirty="0">
                <a:solidFill>
                  <a:srgbClr val="00B050"/>
                </a:solidFill>
              </a:rPr>
              <a:t>2.28%</a:t>
            </a:r>
            <a:r>
              <a:rPr lang="en-GB" sz="2400" dirty="0"/>
              <a:t> </a:t>
            </a:r>
            <a:r>
              <a:rPr lang="en-GB" sz="1600" dirty="0"/>
              <a:t>of Men</a:t>
            </a:r>
          </a:p>
          <a:p>
            <a:pPr marL="0" indent="0">
              <a:buNone/>
            </a:pPr>
            <a:endParaRPr lang="en-GB" sz="1000" dirty="0"/>
          </a:p>
          <a:p>
            <a:pPr marL="0" indent="0" algn="just">
              <a:buNone/>
            </a:pPr>
            <a:r>
              <a:rPr lang="en-GB" sz="1600" dirty="0"/>
              <a:t>This information is based on the 12 months proceeding 5 April 2025.</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0400" y="365125"/>
            <a:ext cx="1750933" cy="540649"/>
          </a:xfrm>
          <a:prstGeom prst="rect">
            <a:avLst/>
          </a:prstGeom>
        </p:spPr>
      </p:pic>
    </p:spTree>
    <p:extLst>
      <p:ext uri="{BB962C8B-B14F-4D97-AF65-F5344CB8AC3E}">
        <p14:creationId xmlns:p14="http://schemas.microsoft.com/office/powerpoint/2010/main" val="2783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712200" cy="1325563"/>
          </a:xfrm>
        </p:spPr>
        <p:txBody>
          <a:bodyPr>
            <a:normAutofit/>
          </a:bodyPr>
          <a:lstStyle/>
          <a:p>
            <a:r>
              <a:rPr lang="en-GB" sz="3600" b="1" dirty="0"/>
              <a:t>Departmental Analysis</a:t>
            </a:r>
          </a:p>
        </p:txBody>
      </p:sp>
      <p:sp>
        <p:nvSpPr>
          <p:cNvPr id="18" name="TextBox 17"/>
          <p:cNvSpPr txBox="1"/>
          <p:nvPr/>
        </p:nvSpPr>
        <p:spPr>
          <a:xfrm>
            <a:off x="6248400" y="2109849"/>
            <a:ext cx="4936067" cy="3293209"/>
          </a:xfrm>
          <a:prstGeom prst="rect">
            <a:avLst/>
          </a:prstGeom>
          <a:noFill/>
        </p:spPr>
        <p:txBody>
          <a:bodyPr wrap="square" rtlCol="0">
            <a:spAutoFit/>
          </a:bodyPr>
          <a:lstStyle/>
          <a:p>
            <a:pPr algn="just"/>
            <a:r>
              <a:rPr lang="en-GB" sz="1600" dirty="0"/>
              <a:t>In order to show where the variations in Fishers Gender Pay gap arise we have provided a breakdown of the distribution of males and females in each department. </a:t>
            </a:r>
          </a:p>
          <a:p>
            <a:pPr algn="just"/>
            <a:endParaRPr lang="en-GB" sz="1600" dirty="0"/>
          </a:p>
          <a:p>
            <a:pPr algn="just"/>
            <a:r>
              <a:rPr lang="en-GB" sz="1600" dirty="0"/>
              <a:t>As shown, the majority of our employees in engineering and transport are male. The number of women in these professions are significantly less than the number of men therefore we are restricted when recruiting new employees. </a:t>
            </a:r>
          </a:p>
          <a:p>
            <a:pPr algn="just"/>
            <a:endParaRPr lang="en-GB" sz="1600" dirty="0"/>
          </a:p>
          <a:p>
            <a:pPr algn="just"/>
            <a:r>
              <a:rPr lang="en-GB" sz="1600" dirty="0"/>
              <a:t>At Fisher’s we are committed to supporting and developing a diverse workforce in order to continue to grow our business.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0400" y="365125"/>
            <a:ext cx="1750933" cy="540649"/>
          </a:xfrm>
          <a:prstGeom prst="rect">
            <a:avLst/>
          </a:prstGeom>
        </p:spPr>
      </p:pic>
      <p:graphicFrame>
        <p:nvGraphicFramePr>
          <p:cNvPr id="3" name="Chart 2">
            <a:extLst>
              <a:ext uri="{FF2B5EF4-FFF2-40B4-BE49-F238E27FC236}">
                <a16:creationId xmlns:a16="http://schemas.microsoft.com/office/drawing/2014/main" id="{00000000-0008-0000-0200-000003000000}"/>
              </a:ext>
            </a:extLst>
          </p:cNvPr>
          <p:cNvGraphicFramePr>
            <a:graphicFrameLocks/>
          </p:cNvGraphicFramePr>
          <p:nvPr>
            <p:extLst>
              <p:ext uri="{D42A27DB-BD31-4B8C-83A1-F6EECF244321}">
                <p14:modId xmlns:p14="http://schemas.microsoft.com/office/powerpoint/2010/main" val="2732664342"/>
              </p:ext>
            </p:extLst>
          </p:nvPr>
        </p:nvGraphicFramePr>
        <p:xfrm>
          <a:off x="1007533" y="2109848"/>
          <a:ext cx="4572000" cy="34255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174030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381</Words>
  <Application>Microsoft Office PowerPoint</Application>
  <PresentationFormat>Widescreen</PresentationFormat>
  <Paragraphs>40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Fishers Services Limited UK Gender Pay Gap   Report 2025</vt:lpstr>
      <vt:lpstr>Gender Pay Gap in Hourly rate</vt:lpstr>
      <vt:lpstr>Distribution of Employees Across Pay Quartiles</vt:lpstr>
      <vt:lpstr>Bonus Pay</vt:lpstr>
      <vt:lpstr>Departmental Analysis</vt:lpstr>
    </vt:vector>
  </TitlesOfParts>
  <Company>Fisher Services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Fishers Services Limited UK Gender Pay Gap   Report 2017</dc:title>
  <dc:creator>Sammi Pendrich</dc:creator>
  <cp:lastModifiedBy>Karen Walker</cp:lastModifiedBy>
  <cp:revision>53</cp:revision>
  <dcterms:created xsi:type="dcterms:W3CDTF">2018-03-15T10:59:18Z</dcterms:created>
  <dcterms:modified xsi:type="dcterms:W3CDTF">2026-04-03T11:42:06Z</dcterms:modified>
</cp:coreProperties>
</file>