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47" r:id="rId2"/>
    <p:sldId id="346" r:id="rId3"/>
    <p:sldId id="348" r:id="rId4"/>
    <p:sldId id="349" r:id="rId5"/>
    <p:sldId id="350" r:id="rId6"/>
    <p:sldId id="353" r:id="rId7"/>
    <p:sldId id="352" r:id="rId8"/>
    <p:sldId id="354" r:id="rId9"/>
    <p:sldId id="356" r:id="rId10"/>
    <p:sldId id="355" r:id="rId11"/>
    <p:sldId id="359" r:id="rId12"/>
    <p:sldId id="357" r:id="rId13"/>
    <p:sldId id="351" r:id="rId14"/>
    <p:sldId id="358" r:id="rId15"/>
  </p:sldIdLst>
  <p:sldSz cx="9144000" cy="6858000" type="screen4x3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25F"/>
    <a:srgbClr val="5BFFA5"/>
    <a:srgbClr val="B3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75" d="100"/>
          <a:sy n="75" d="100"/>
        </p:scale>
        <p:origin x="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82BEECBF-1931-4D9F-93B3-3E0615A894D9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9363"/>
            <a:ext cx="44958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9A741695-1B0E-4ED8-A287-1C66924F5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142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2B596-6732-430D-A3D7-20594A6F9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2A844-1162-48CA-94BD-BD68528B4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C11D5-033F-4989-A0E8-226A26695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41A6-CE93-4F13-8644-DA60A5EA364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1A8AB-89FD-4CD6-A5FF-52590143F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DE65A-177A-440C-B211-64DF8A6B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57D-462A-4BAB-9378-39DDF81F9A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45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F6A22-E444-4BD7-9745-362DC3D2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729887-3715-4132-905C-C55DCB525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AAE5B-B94A-4E49-B20D-827B9EBAC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41A6-CE93-4F13-8644-DA60A5EA364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44CC2-0AC4-4B7E-A295-F68E1DDB7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9F46C-B124-411D-A29A-72B0F755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57D-462A-4BAB-9378-39DDF81F9AA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21077F-E5E9-4DCC-B151-325553A5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93" y="6309320"/>
            <a:ext cx="573447" cy="45482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A2A7EF-7331-48D6-898C-8D0884A572F5}"/>
              </a:ext>
            </a:extLst>
          </p:cNvPr>
          <p:cNvCxnSpPr>
            <a:cxnSpLocks/>
          </p:cNvCxnSpPr>
          <p:nvPr userDrawn="1"/>
        </p:nvCxnSpPr>
        <p:spPr>
          <a:xfrm>
            <a:off x="0" y="6272499"/>
            <a:ext cx="9144000" cy="0"/>
          </a:xfrm>
          <a:prstGeom prst="line">
            <a:avLst/>
          </a:prstGeom>
          <a:ln w="53975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2000">
                  <a:schemeClr val="bg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FDE5A1-4792-4F9A-933B-DC1228962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75E16-FF8F-4523-864C-B356D5D14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F715E-FD30-4C8B-AC71-863913FD1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41A6-CE93-4F13-8644-DA60A5EA364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C4C1E-F755-4FC8-8CB9-FB44C2FB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D2B02-065C-4FB5-B5F7-FF7D77BC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57D-462A-4BAB-9378-39DDF81F9A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0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DBF07-234F-44BB-87AC-CCEACD55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75360-9B61-4DD9-BE35-5296AEAE7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3E793-AC96-4C63-8BA8-399116FFF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41A6-CE93-4F13-8644-DA60A5EA364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D5E60-9AC2-43DD-9355-F88917C3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05FD4-7546-413E-8662-776FBA8E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57D-462A-4BAB-9378-39DDF81F9AA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39195-4504-46D4-B54B-ABFF385B62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93" y="6309320"/>
            <a:ext cx="573447" cy="45482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52DFEB-36B9-4D0F-AB2B-A2453843AA37}"/>
              </a:ext>
            </a:extLst>
          </p:cNvPr>
          <p:cNvCxnSpPr>
            <a:cxnSpLocks/>
          </p:cNvCxnSpPr>
          <p:nvPr userDrawn="1"/>
        </p:nvCxnSpPr>
        <p:spPr>
          <a:xfrm>
            <a:off x="0" y="6272499"/>
            <a:ext cx="9144000" cy="0"/>
          </a:xfrm>
          <a:prstGeom prst="line">
            <a:avLst/>
          </a:prstGeom>
          <a:ln w="53975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2000">
                  <a:schemeClr val="bg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9D4276E-F9BC-4CFD-A30D-167DF1543180}"/>
              </a:ext>
            </a:extLst>
          </p:cNvPr>
          <p:cNvSpPr/>
          <p:nvPr userDrawn="1"/>
        </p:nvSpPr>
        <p:spPr>
          <a:xfrm>
            <a:off x="0" y="0"/>
            <a:ext cx="9144000" cy="17196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79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4A011-71ED-48BB-ADBF-B3E9EFB8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8F12D-B67A-41E2-A64D-FD7216971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CE081-B71B-4763-A01A-73A02598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41A6-CE93-4F13-8644-DA60A5EA364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7DC73-BA80-43EB-9688-BD8AA93FB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7D32E-A1A9-42DF-9010-7BDF10EBA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57D-462A-4BAB-9378-39DDF81F9AA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250FA0-1810-4DE7-8AC9-3C634B8BFC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93" y="6309320"/>
            <a:ext cx="573447" cy="45482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208123-D877-4D3F-9AD2-5DFADFE861C5}"/>
              </a:ext>
            </a:extLst>
          </p:cNvPr>
          <p:cNvCxnSpPr>
            <a:cxnSpLocks/>
          </p:cNvCxnSpPr>
          <p:nvPr userDrawn="1"/>
        </p:nvCxnSpPr>
        <p:spPr>
          <a:xfrm>
            <a:off x="0" y="6272499"/>
            <a:ext cx="9144000" cy="0"/>
          </a:xfrm>
          <a:prstGeom prst="line">
            <a:avLst/>
          </a:prstGeom>
          <a:ln w="53975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2000">
                  <a:schemeClr val="bg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02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A11EE-780D-4787-A9FC-C5DAF8F9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6FC36-9351-460C-8CA3-183DB1395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3E0C-66F6-43ED-BDBE-0C6C66769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F527A-464F-4CAA-9A0F-C0E565CB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41A6-CE93-4F13-8644-DA60A5EA364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A3EF1-B9BA-4F2E-AF5A-75F2AC7C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F95F-9997-468D-BCD7-2F578958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57D-462A-4BAB-9378-39DDF81F9AA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73DEC8-0252-4DBB-8BBF-CDE11B6068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93" y="6309320"/>
            <a:ext cx="573447" cy="45482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0D9023-334F-4733-831C-07F2C5B352F1}"/>
              </a:ext>
            </a:extLst>
          </p:cNvPr>
          <p:cNvCxnSpPr>
            <a:cxnSpLocks/>
          </p:cNvCxnSpPr>
          <p:nvPr userDrawn="1"/>
        </p:nvCxnSpPr>
        <p:spPr>
          <a:xfrm>
            <a:off x="0" y="6272499"/>
            <a:ext cx="9144000" cy="0"/>
          </a:xfrm>
          <a:prstGeom prst="line">
            <a:avLst/>
          </a:prstGeom>
          <a:ln w="53975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2000">
                  <a:schemeClr val="bg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11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FBECF-8D20-4FF5-86B5-195581C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0CB21-CD93-46B1-8528-87F5F6BFC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73667-928C-4E60-B274-339E49D97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7F3DA-9CE9-4D5F-9939-8B08CDA73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FA046-1EBA-4359-95F5-F4D4F11DA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94FDC5-4EAC-46C3-BE08-D5207CB3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41A6-CE93-4F13-8644-DA60A5EA364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8500B1-55B5-4E52-BE28-94B8C715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093FB5-389F-4F91-8A7A-A2713754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57D-462A-4BAB-9378-39DDF81F9AA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84FE6B-37D9-48BA-8007-306708E19D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93" y="6309320"/>
            <a:ext cx="573447" cy="45482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708878-46C0-4451-8A18-109FC3602B14}"/>
              </a:ext>
            </a:extLst>
          </p:cNvPr>
          <p:cNvCxnSpPr>
            <a:cxnSpLocks/>
          </p:cNvCxnSpPr>
          <p:nvPr userDrawn="1"/>
        </p:nvCxnSpPr>
        <p:spPr>
          <a:xfrm>
            <a:off x="0" y="6272499"/>
            <a:ext cx="9144000" cy="0"/>
          </a:xfrm>
          <a:prstGeom prst="line">
            <a:avLst/>
          </a:prstGeom>
          <a:ln w="53975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2000">
                  <a:schemeClr val="bg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92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C166-CAD3-4C9F-B101-397EBEF5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FA9A9-1415-442E-94B4-F1BE87CE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41A6-CE93-4F13-8644-DA60A5EA364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CB1BE-1824-49CD-9FD0-FFFE82971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C907B-77BA-4BFE-9E9E-1CAFC300F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57D-462A-4BAB-9378-39DDF81F9AA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849CC8-A4FC-4C92-B288-417082EB4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93" y="6309320"/>
            <a:ext cx="573447" cy="45482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AAF547-2386-4288-A484-37DFC0C1CE83}"/>
              </a:ext>
            </a:extLst>
          </p:cNvPr>
          <p:cNvCxnSpPr>
            <a:cxnSpLocks/>
          </p:cNvCxnSpPr>
          <p:nvPr userDrawn="1"/>
        </p:nvCxnSpPr>
        <p:spPr>
          <a:xfrm>
            <a:off x="0" y="6272499"/>
            <a:ext cx="9144000" cy="0"/>
          </a:xfrm>
          <a:prstGeom prst="line">
            <a:avLst/>
          </a:prstGeom>
          <a:ln w="53975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2000">
                  <a:schemeClr val="bg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93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AD89E-2FDD-4FCA-97A1-64242199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41A6-CE93-4F13-8644-DA60A5EA364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7DB5D-DC92-42EC-8FE9-0A1B0A9C5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E7C07-BF9B-4000-B410-36DF64AE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57D-462A-4BAB-9378-39DDF81F9AA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AE72C1-D663-40CE-86E2-8B09EE488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93" y="6309320"/>
            <a:ext cx="573447" cy="4548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45AFBD-7B41-4BB0-9A71-C15F87A8C2A6}"/>
              </a:ext>
            </a:extLst>
          </p:cNvPr>
          <p:cNvCxnSpPr>
            <a:cxnSpLocks/>
          </p:cNvCxnSpPr>
          <p:nvPr userDrawn="1"/>
        </p:nvCxnSpPr>
        <p:spPr>
          <a:xfrm>
            <a:off x="0" y="6272499"/>
            <a:ext cx="9144000" cy="0"/>
          </a:xfrm>
          <a:prstGeom prst="line">
            <a:avLst/>
          </a:prstGeom>
          <a:ln w="53975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2000">
                  <a:schemeClr val="bg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45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F001E-0DCB-4D01-882F-B3C1BC0B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ECD68-841E-44BD-ADD2-9059531A6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34F48-E6CB-464C-8D7A-EA21F611A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C58D1-6850-4113-A73F-46FF42F0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41A6-CE93-4F13-8644-DA60A5EA364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55562-B4F5-4F4E-8E08-607B369D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5042E-39F4-4673-9DDE-36F68159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57D-462A-4BAB-9378-39DDF81F9AA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509CD2-D4F7-4FF8-8DE2-205F9E011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93" y="6309320"/>
            <a:ext cx="573447" cy="45482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794E00-4AB0-4017-BB2B-34C2382416E7}"/>
              </a:ext>
            </a:extLst>
          </p:cNvPr>
          <p:cNvCxnSpPr>
            <a:cxnSpLocks/>
          </p:cNvCxnSpPr>
          <p:nvPr userDrawn="1"/>
        </p:nvCxnSpPr>
        <p:spPr>
          <a:xfrm>
            <a:off x="0" y="6272499"/>
            <a:ext cx="9144000" cy="0"/>
          </a:xfrm>
          <a:prstGeom prst="line">
            <a:avLst/>
          </a:prstGeom>
          <a:ln w="53975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2000">
                  <a:schemeClr val="bg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17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7E669-49F3-4F89-A4CD-2A255BAF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6F59F2-5622-4D47-BBA0-C43784DBF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9295C-CAEC-4EA8-9263-B78EEE141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F1B00-144F-40B0-B1C3-C7D7496D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41A6-CE93-4F13-8644-DA60A5EA364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81A96-D93D-48C6-A74D-7F3914D8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AB0A4-C6E7-49A7-A9BC-A3FC15D8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57D-462A-4BAB-9378-39DDF81F9AA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94249E-D3AB-4C41-B6CB-28DFBD2EAE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93" y="6309320"/>
            <a:ext cx="573447" cy="45482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E774DD-611A-4D87-9ACA-141AF366557A}"/>
              </a:ext>
            </a:extLst>
          </p:cNvPr>
          <p:cNvCxnSpPr>
            <a:cxnSpLocks/>
          </p:cNvCxnSpPr>
          <p:nvPr userDrawn="1"/>
        </p:nvCxnSpPr>
        <p:spPr>
          <a:xfrm>
            <a:off x="0" y="6272499"/>
            <a:ext cx="9144000" cy="0"/>
          </a:xfrm>
          <a:prstGeom prst="line">
            <a:avLst/>
          </a:prstGeom>
          <a:ln w="53975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2000">
                  <a:schemeClr val="bg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23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F370AA-8411-45B1-9576-BBA521C5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7D798-E66B-4355-AD72-D9CF6A5E3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88851-A02A-4FC7-A2A7-892D99963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241A6-CE93-4F13-8644-DA60A5EA364C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DF12C-7823-4C66-8EB1-00051DD88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99CAC-26AD-4E4D-9D49-CD469762E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B557D-462A-4BAB-9378-39DDF81F9A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23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824B1C-9096-41D6-A001-3CD4460D76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5" t="1805" r="28341" b="924"/>
          <a:stretch/>
        </p:blipFill>
        <p:spPr>
          <a:xfrm>
            <a:off x="395536" y="528572"/>
            <a:ext cx="4752528" cy="5976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BF1546E-AFE0-4BD7-8FB3-E60B54752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656" y="3961191"/>
            <a:ext cx="6858000" cy="2387600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Annual General </a:t>
            </a:r>
            <a:r>
              <a:rPr lang="en-GB" b="1" dirty="0"/>
              <a:t>Meeting</a:t>
            </a:r>
            <a:br>
              <a:rPr lang="en-GB" b="1" dirty="0"/>
            </a:br>
            <a:r>
              <a:rPr lang="en-GB" b="1" dirty="0">
                <a:solidFill>
                  <a:schemeClr val="bg1"/>
                </a:solidFill>
              </a:rPr>
              <a:t>5 March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1D67A-202A-4983-8556-8B569EB814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66" y="539300"/>
            <a:ext cx="3098614" cy="24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2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F6790A-0929-44F3-9CFB-31E6C9714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016423"/>
            <a:ext cx="7886700" cy="2852737"/>
          </a:xfrm>
        </p:spPr>
        <p:txBody>
          <a:bodyPr/>
          <a:lstStyle/>
          <a:p>
            <a:r>
              <a:rPr lang="en-GB" dirty="0"/>
              <a:t>Membership Introductory Benefit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A16F23-DBF1-44F1-94F5-0F25FB7E2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881141"/>
            <a:ext cx="7886700" cy="1500187"/>
          </a:xfrm>
        </p:spPr>
        <p:txBody>
          <a:bodyPr/>
          <a:lstStyle/>
          <a:p>
            <a:r>
              <a:rPr lang="en-GB" dirty="0"/>
              <a:t>David Perrins – Business Development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D3DF61-A1DD-46CE-B4B9-5CCAF7609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37" y="620688"/>
            <a:ext cx="497514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5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EA9578-0E64-41D1-BF6F-804FBAA5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Membership Introductory Benefit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8828EA-28EF-4DEA-AEA1-5FCBA8A93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0847"/>
            <a:ext cx="7886700" cy="41161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number of routes for raising awareness and increasing membership of the RGBB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Refer a colleague: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Existing members invited to refer a colleague to join the RGBB</a:t>
            </a:r>
          </a:p>
          <a:p>
            <a:pPr marL="342900" lvl="1" indent="0">
              <a:buNone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50SAR discount per referral on annual membership renewal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Maximum of four referrals per year, up to 200SAR discount</a:t>
            </a:r>
          </a:p>
          <a:p>
            <a:pPr marL="342900" lvl="1" indent="0">
              <a:buNone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Ready to launch upon members’ agreement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10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8E438C-4E91-4C2E-A395-C2602052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7005"/>
            <a:ext cx="7886700" cy="1500187"/>
          </a:xfrm>
        </p:spPr>
        <p:txBody>
          <a:bodyPr/>
          <a:lstStyle/>
          <a:p>
            <a:r>
              <a:rPr lang="en-GB" dirty="0"/>
              <a:t>Address by other 2018 Board Members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A667F-763D-4BC6-BDAE-B77C6A3F6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16BA81-8B66-4A36-A1DC-372404488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992888" cy="134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06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042B3-BD74-457F-9DC8-F9BFFCA96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2018 Upcoming events…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18AC25-EE09-464B-869B-32F4104B5A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00665"/>
              </p:ext>
            </p:extLst>
          </p:nvPr>
        </p:nvGraphicFramePr>
        <p:xfrm>
          <a:off x="628650" y="1916832"/>
          <a:ext cx="7886700" cy="417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529800569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986404706"/>
                    </a:ext>
                  </a:extLst>
                </a:gridCol>
              </a:tblGrid>
              <a:tr h="348039">
                <a:tc>
                  <a:txBody>
                    <a:bodyPr/>
                    <a:lstStyle/>
                    <a:p>
                      <a:r>
                        <a:rPr lang="en-GB" sz="14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333587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en-GB" sz="1400" dirty="0"/>
                        <a:t>19 March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Special Briefing: what3words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142553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en-GB" sz="1400" dirty="0"/>
                        <a:t>16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Special Briefing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647501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en-GB" sz="1400" dirty="0"/>
                        <a:t>30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Special Briefing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409894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en-GB" sz="1400" dirty="0"/>
                        <a:t>10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Summer Ball : A Royal Wedding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979009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en-GB" sz="1400" dirty="0"/>
                        <a:t>4 June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Special Briefing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682931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en-GB" sz="1400" dirty="0"/>
                        <a:t>17 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Networking Evening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239315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en-GB" sz="1400" dirty="0"/>
                        <a:t>3 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Social 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062028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en-GB" sz="1400" dirty="0"/>
                        <a:t>15 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Special Briefing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01726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en-GB" sz="1400" dirty="0"/>
                        <a:t>5 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Special Briefing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107664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en-GB" sz="1400" dirty="0"/>
                        <a:t>26 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Special Briefing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92334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en-GB" sz="1400" dirty="0"/>
                        <a:t>6 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Winter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606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44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FACEB1-AB5D-4BC3-A52C-C713C9C9B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32656"/>
            <a:ext cx="7261983" cy="3860801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1F7F1D4-166C-4B5F-8C1C-1D9805D8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32447"/>
            <a:ext cx="7886700" cy="2852737"/>
          </a:xfrm>
        </p:spPr>
        <p:txBody>
          <a:bodyPr/>
          <a:lstStyle/>
          <a:p>
            <a:r>
              <a:rPr lang="en-GB" dirty="0"/>
              <a:t>2017 Survey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B3D98F-BCF1-40D1-94A7-D33B2E559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30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5A3F2E-AD03-4AFB-A11B-54BC3DFEA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B37B56-11B4-40BB-A2F1-F614E7F41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0848"/>
            <a:ext cx="7886700" cy="397963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Welcome and introduction – Andy Coy, Acting Chairman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Approval of 2016 Minutes and Financials – Andy Coy, Acting Chairman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Review of 2017 – Andy Coy, Acting Chairman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Financial Report 2017 – Andy Coy,  2017 Treasurer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Constitution Amendment Proposal: Vote by show of Hands – David Alexander, Deputy Chairman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Membership Introductory Benefit: Vote by show of hands – David Perrins, Business Development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Address by other 2018 Board members:</a:t>
            </a:r>
          </a:p>
          <a:p>
            <a:pPr lvl="1"/>
            <a:r>
              <a:rPr lang="en-GB" dirty="0"/>
              <a:t>John Thorne – Treasurer and Survey</a:t>
            </a:r>
          </a:p>
          <a:p>
            <a:pPr lvl="1"/>
            <a:r>
              <a:rPr lang="en-GB" dirty="0"/>
              <a:t>Rob Wood – Social and Communications</a:t>
            </a:r>
          </a:p>
          <a:p>
            <a:pPr lvl="1"/>
            <a:r>
              <a:rPr lang="en-GB" dirty="0"/>
              <a:t>Khalid Al-Rasheed – Saudi Consultant</a:t>
            </a:r>
          </a:p>
          <a:p>
            <a:pPr lvl="1"/>
            <a:r>
              <a:rPr lang="en-GB" dirty="0"/>
              <a:t>Andrew Elliott – Special Briefings</a:t>
            </a:r>
          </a:p>
          <a:p>
            <a:pPr lvl="1"/>
            <a:r>
              <a:rPr lang="en-GB" dirty="0"/>
              <a:t>Sarah-Jane </a:t>
            </a:r>
            <a:r>
              <a:rPr lang="en-GB" dirty="0" err="1"/>
              <a:t>Agier</a:t>
            </a:r>
            <a:r>
              <a:rPr lang="en-GB" dirty="0"/>
              <a:t> – Business Manager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Overview of RGBB survey – Andy Coy, Chairman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Any Other Business</a:t>
            </a:r>
          </a:p>
        </p:txBody>
      </p:sp>
    </p:spTree>
    <p:extLst>
      <p:ext uri="{BB962C8B-B14F-4D97-AF65-F5344CB8AC3E}">
        <p14:creationId xmlns:p14="http://schemas.microsoft.com/office/powerpoint/2010/main" val="403249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F978D4-8801-4CF0-AF55-F1A8137AA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2656"/>
            <a:ext cx="3819749" cy="572962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D6055AC-CD7D-47E6-83CD-E24A220B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Chairman’s 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7146D-BB4D-41C1-A0AB-0E725F8CB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Andy Coy</a:t>
            </a:r>
          </a:p>
        </p:txBody>
      </p:sp>
    </p:spTree>
    <p:extLst>
      <p:ext uri="{BB962C8B-B14F-4D97-AF65-F5344CB8AC3E}">
        <p14:creationId xmlns:p14="http://schemas.microsoft.com/office/powerpoint/2010/main" val="3466888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DE9863-28BE-44DF-B473-DE9DDC5D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achievements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4B441B-FF1E-4ACE-BA60-7E251939C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13657"/>
            <a:ext cx="7886700" cy="3763615"/>
          </a:xfrm>
        </p:spPr>
        <p:txBody>
          <a:bodyPr/>
          <a:lstStyle/>
          <a:p>
            <a:r>
              <a:rPr lang="en-GB" dirty="0"/>
              <a:t>Closer alignment with our sponsors in the Department for International Trade (DIT)</a:t>
            </a:r>
          </a:p>
          <a:p>
            <a:pPr lvl="1"/>
            <a:r>
              <a:rPr lang="en-GB" dirty="0"/>
              <a:t>Paul Hardy – </a:t>
            </a:r>
          </a:p>
          <a:p>
            <a:pPr lvl="1"/>
            <a:r>
              <a:rPr lang="en-GB" dirty="0"/>
              <a:t>Steve Graham</a:t>
            </a:r>
          </a:p>
          <a:p>
            <a:r>
              <a:rPr lang="en-GB" dirty="0"/>
              <a:t>Implementation of industry focused groups within the RGBB</a:t>
            </a:r>
          </a:p>
          <a:p>
            <a:r>
              <a:rPr lang="en-GB" dirty="0"/>
              <a:t>First Survey</a:t>
            </a:r>
          </a:p>
          <a:p>
            <a:r>
              <a:rPr lang="en-GB" dirty="0"/>
              <a:t>Implementation of RGBB website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03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8A87-BB01-48BC-AF81-07C0C40B1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Events since 6 March 2017 AGM…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C452F9D-3911-4C6F-B772-7A63310C2C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874669"/>
              </p:ext>
            </p:extLst>
          </p:nvPr>
        </p:nvGraphicFramePr>
        <p:xfrm>
          <a:off x="1691680" y="2262480"/>
          <a:ext cx="5400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147352263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3110028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Type of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Attendees (approx.)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04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DIT / Embassy Executive Briefing (SABIC)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061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1 Business Networking Evening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285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8 Special Briefings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74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2 Balls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511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1 Horse Racing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4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1 Quiz 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10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14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1 880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162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84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2D01F0-01A4-47FF-B2A5-500E868B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Report for 2017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93CEB-F8B6-41BB-ABFD-37B81923D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Andy Coy – Treasurer for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1CC064-0EA8-4B20-A188-F73F5E594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81" b="9399"/>
          <a:stretch/>
        </p:blipFill>
        <p:spPr>
          <a:xfrm>
            <a:off x="2411760" y="548680"/>
            <a:ext cx="4536504" cy="32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1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8F67-679F-4E05-B510-FE372BE48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Income  / Expenditure Statement 2017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126E3C-2642-42A7-B5CB-C7A5192AA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069" y="1825625"/>
            <a:ext cx="52298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87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45B3-4D86-450B-8843-EBA72AAC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Statement of Net Assets 2017 - 2018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F57243-2C11-4FCB-9EA1-7954F206D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5303" y="2811630"/>
            <a:ext cx="2393394" cy="237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70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6D35C6-B684-436C-B889-18BF93A19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376463"/>
            <a:ext cx="7886700" cy="2852737"/>
          </a:xfrm>
        </p:spPr>
        <p:txBody>
          <a:bodyPr/>
          <a:lstStyle/>
          <a:p>
            <a:r>
              <a:rPr lang="en-GB" dirty="0"/>
              <a:t>Constitution Amendment Proposal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427715-E6CC-4603-B48A-A07D91771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169173"/>
            <a:ext cx="7886700" cy="1500187"/>
          </a:xfrm>
        </p:spPr>
        <p:txBody>
          <a:bodyPr/>
          <a:lstStyle/>
          <a:p>
            <a:r>
              <a:rPr lang="en-GB" dirty="0"/>
              <a:t>David Alexander - Deputy Chairman</a:t>
            </a:r>
          </a:p>
          <a:p>
            <a:r>
              <a:rPr lang="en-GB" dirty="0"/>
              <a:t>Vote by Show of Hands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75718A-5B40-464B-B494-D1022E863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692696"/>
            <a:ext cx="7704855" cy="217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14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7922</TotalTime>
  <Words>370</Words>
  <Application>Microsoft Office PowerPoint</Application>
  <PresentationFormat>On-screen Show (4:3)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Annual General Meeting 5 March 2018</vt:lpstr>
      <vt:lpstr>Agenda</vt:lpstr>
      <vt:lpstr>Chairman’s Review</vt:lpstr>
      <vt:lpstr>Our achievements</vt:lpstr>
      <vt:lpstr>Events since 6 March 2017 AGM…</vt:lpstr>
      <vt:lpstr>Financial Report for 2017</vt:lpstr>
      <vt:lpstr>Income  / Expenditure Statement 2017</vt:lpstr>
      <vt:lpstr>Statement of Net Assets 2017 - 2018</vt:lpstr>
      <vt:lpstr>Constitution Amendment Proposal</vt:lpstr>
      <vt:lpstr>Membership Introductory Benefit</vt:lpstr>
      <vt:lpstr>Membership Introductory Benefit</vt:lpstr>
      <vt:lpstr>Address by other 2018 Board Members</vt:lpstr>
      <vt:lpstr>2018 Upcoming events…</vt:lpstr>
      <vt:lpstr>2017 Survey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RGBB</dc:creator>
  <cp:lastModifiedBy>RGBB</cp:lastModifiedBy>
  <cp:revision>239</cp:revision>
  <cp:lastPrinted>2018-02-12T10:01:15Z</cp:lastPrinted>
  <dcterms:created xsi:type="dcterms:W3CDTF">2015-03-22T06:55:54Z</dcterms:created>
  <dcterms:modified xsi:type="dcterms:W3CDTF">2018-03-05T15:03:13Z</dcterms:modified>
</cp:coreProperties>
</file>